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lacial Indifference" charset="1" panose="00000000000000000000"/>
      <p:regular r:id="rId20"/>
    </p:embeddedFont>
    <p:embeddedFont>
      <p:font typeface="Glacial Indifference Bold" charset="1" panose="00000800000000000000"/>
      <p:regular r:id="rId21"/>
    </p:embeddedFont>
    <p:embeddedFont>
      <p:font typeface="Open Sans Bold" charset="1" panose="020B08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Hoy vamos a presentarles nuestro equipo y el enfoque de planificación de nuestro proyecto, titulado APT. </a:t>
            </a:r>
          </a:p>
          <a:p>
            <a:r>
              <a:rPr lang="en-US"/>
              <a:t/>
            </a:r>
          </a:p>
          <a:p>
            <a:r>
              <a:rPr lang="en-US"/>
              <a:t>[pausa breve] </a:t>
            </a:r>
          </a:p>
          <a:p>
            <a:r>
              <a:rPr lang="en-US"/>
              <a:t/>
            </a:r>
          </a:p>
          <a:p>
            <a:r>
              <a:rPr lang="en-US"/>
              <a:t>Para empezar, permítanme presentar a los integrantes del equipo: Felipe Carrasco y Carlos Bustamante. Nuestro guía en este viaje es el profesor Fabian Alejandro Álvarez Montenegro. Estamos trabajando en la sección 003D. </a:t>
            </a:r>
          </a:p>
          <a:p>
            <a:r>
              <a:rPr lang="en-US"/>
              <a:t/>
            </a:r>
          </a:p>
          <a:p>
            <a:r>
              <a:rPr lang="en-US"/>
              <a:t>[pausa para conectar con el público] </a:t>
            </a:r>
          </a:p>
          <a:p>
            <a:r>
              <a:rPr lang="en-US"/>
              <a:t/>
            </a:r>
          </a:p>
          <a:p>
            <a:r>
              <a:rPr lang="en-US"/>
              <a:t>La planificación es crucial para el éxito de cualquier proyecto. Nos aseguraremos de que cada paso esté cuidadosamente estructurado para alcanzar nuestros objetivos. </a:t>
            </a:r>
          </a:p>
          <a:p>
            <a:r>
              <a:rPr lang="en-US"/>
              <a:t/>
            </a:r>
          </a:p>
          <a:p>
            <a:r>
              <a:rPr lang="en-US"/>
              <a:t>[pausa y mirada hacia la audiencia] </a:t>
            </a:r>
          </a:p>
          <a:p>
            <a:r>
              <a:rPr lang="en-US"/>
              <a:t/>
            </a:r>
          </a:p>
          <a:p>
            <a:r>
              <a:rPr lang="en-US"/>
              <a:t>Mientras avanzamos, siéntanse libres de hacer preguntas o compartir sus pensamientos. ¡Gracias por su atención!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Aquí aseguras el criterio 1, describiendo el proyecto y mostrando relevancia e impacto real</a:t>
            </a:r>
          </a:p>
          <a:p>
            <a:r>
              <a:rPr lang="en-US"/>
              <a:t/>
            </a:r>
          </a:p>
          <a:p>
            <a:r>
              <a:rPr lang="en-US"/>
              <a:t>Tenemos el caso pepsiCo, una empresa distribuidora de mercadería, alimentos y bebestibles, trabajan con sus camiones realizando entregas, que ocurre, cuál es la problemática, </a:t>
            </a:r>
          </a:p>
          <a:p>
            <a:r>
              <a:rPr lang="en-US"/>
              <a:t>el problema del caso es que al llegar un camión al taller y luego de realizar lo que amerite el caso suelen pasar muchas cosas porque, porque es todo manual, se hace a mano por excel y WhatsApp,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decir Objetivos específicos:</a:t>
            </a:r>
          </a:p>
          <a:p>
            <a:r>
              <a:rPr lang="en-US"/>
              <a:t/>
            </a:r>
          </a:p>
          <a:p>
            <a:r>
              <a:rPr lang="en-US"/>
              <a:t>Formularios digitales de ingreso.</a:t>
            </a:r>
          </a:p>
          <a:p>
            <a:r>
              <a:rPr lang="en-US"/>
              <a:t/>
            </a:r>
          </a:p>
          <a:p>
            <a:r>
              <a:rPr lang="en-US"/>
              <a:t>Roles diferenciados (chofer, supervisor, mecánico, administrador).</a:t>
            </a:r>
          </a:p>
          <a:p>
            <a:r>
              <a:rPr lang="en-US"/>
              <a:t/>
            </a:r>
          </a:p>
          <a:p>
            <a:r>
              <a:rPr lang="en-US"/>
              <a:t>Agenda y control de estados de los vehículos.</a:t>
            </a:r>
          </a:p>
          <a:p>
            <a:r>
              <a:rPr lang="en-US"/>
              <a:t/>
            </a:r>
          </a:p>
          <a:p>
            <a:r>
              <a:rPr lang="en-US"/>
              <a:t>Reportes y trazabilidad.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beneficios de estos, automatización de procesos y integridad de datos</a:t>
            </a:r>
          </a:p>
          <a:p>
            <a:r>
              <a:rPr lang="en-US"/>
              <a:t/>
            </a:r>
          </a:p>
          <a:p>
            <a:r>
              <a:rPr lang="en-US"/>
              <a:t>decir por que es relevante</a:t>
            </a:r>
          </a:p>
          <a:p>
            <a:r>
              <a:rPr lang="en-US"/>
              <a:t>Relevancia laboral: digitalización de procesos en empresas reales.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Análisis y soluciones informáticas → diseño adecuado a cada requerimientos.</a:t>
            </a:r>
          </a:p>
          <a:p>
            <a:r>
              <a:rPr lang="en-US"/>
              <a:t/>
            </a:r>
          </a:p>
          <a:p>
            <a:r>
              <a:rPr lang="en-US"/>
              <a:t>Gestión de proyectos → organización y decisiones.</a:t>
            </a:r>
          </a:p>
          <a:p>
            <a:r>
              <a:rPr lang="en-US"/>
              <a:t/>
            </a:r>
          </a:p>
          <a:p>
            <a:r>
              <a:rPr lang="en-US"/>
              <a:t>Modelos de datos → MySQL.</a:t>
            </a:r>
          </a:p>
          <a:p>
            <a:r>
              <a:rPr lang="en-US"/>
              <a:t/>
            </a:r>
          </a:p>
          <a:p>
            <a:r>
              <a:rPr lang="en-US"/>
              <a:t>Desarrollo y pruebas → Django + QA.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“Estas competencias se aplican directamente en el desarrollo de la plataforma”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Etapa inicial con cascada (requerimientos y diseño).</a:t>
            </a:r>
          </a:p>
          <a:p>
            <a:r>
              <a:rPr lang="en-US"/>
              <a:t/>
            </a:r>
          </a:p>
          <a:p>
            <a:r>
              <a:rPr lang="en-US"/>
              <a:t>Desarrollo con Scrum (sprints de semanales).</a:t>
            </a:r>
          </a:p>
          <a:p>
            <a:r>
              <a:rPr lang="en-US"/>
              <a:t/>
            </a:r>
          </a:p>
          <a:p>
            <a:r>
              <a:rPr lang="en-US"/>
              <a:t>Beneficios: orden, flexibilidad y mejora continua.</a:t>
            </a:r>
          </a:p>
          <a:p>
            <a:r>
              <a:rPr lang="en-US"/>
              <a:t/>
            </a:r>
          </a:p>
          <a:p>
            <a:r>
              <a:rPr lang="en-US"/>
              <a:t>entonces</a:t>
            </a:r>
          </a:p>
          <a:p>
            <a:r>
              <a:rPr lang="en-US"/>
              <a:t>Se usará cascada en la etapa inicial (análisis) y Scrum en la etapa de desarrollo (sprints)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Tiempo: actividades distribuidas en sprints alcanzables.</a:t>
            </a:r>
          </a:p>
          <a:p>
            <a:r>
              <a:rPr lang="en-US"/>
              <a:t/>
            </a:r>
          </a:p>
          <a:p>
            <a:r>
              <a:rPr lang="en-US"/>
              <a:t>Materiales: solo PC + software open source (Django, MySQL, Firebase).</a:t>
            </a:r>
          </a:p>
          <a:p>
            <a:r>
              <a:rPr lang="en-US"/>
              <a:t/>
            </a:r>
          </a:p>
          <a:p>
            <a:r>
              <a:rPr lang="en-US"/>
              <a:t>Factores externos: conexión a internet, coordinación de equipo.</a:t>
            </a:r>
          </a:p>
          <a:p>
            <a:r>
              <a:rPr lang="en-US"/>
              <a:t/>
            </a:r>
          </a:p>
          <a:p>
            <a:r>
              <a:rPr lang="en-US"/>
              <a:t>Riesgos y mitigación:</a:t>
            </a:r>
          </a:p>
          <a:p>
            <a:r>
              <a:rPr lang="en-US"/>
              <a:t/>
            </a:r>
          </a:p>
          <a:p>
            <a:r>
              <a:rPr lang="en-US"/>
              <a:t>Hosting → usar Heroku si Firebase no funciona.</a:t>
            </a:r>
          </a:p>
          <a:p>
            <a:r>
              <a:rPr lang="en-US"/>
              <a:t/>
            </a:r>
          </a:p>
          <a:p>
            <a:r>
              <a:rPr lang="en-US"/>
              <a:t>Roles → empezar con 3 básicos (chofer, supervisor, mecánico) y escalar después.</a:t>
            </a:r>
          </a:p>
          <a:p>
            <a:r>
              <a:rPr lang="en-US"/>
              <a:t/>
            </a:r>
          </a:p>
          <a:p>
            <a:r>
              <a:rPr lang="en-US"/>
              <a:t>“Se podría decir que es factible de desarrollar este proyecto, usando herramientas y gratuitas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39.png" Type="http://schemas.openxmlformats.org/officeDocument/2006/relationships/imag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22" Target="../media/image59.png" Type="http://schemas.openxmlformats.org/officeDocument/2006/relationships/image"/><Relationship Id="rId23" Target="../media/image60.svg" Type="http://schemas.openxmlformats.org/officeDocument/2006/relationships/image"/><Relationship Id="rId24" Target="../media/image61.png" Type="http://schemas.openxmlformats.org/officeDocument/2006/relationships/image"/><Relationship Id="rId25" Target="../media/image62.svg" Type="http://schemas.openxmlformats.org/officeDocument/2006/relationships/image"/><Relationship Id="rId26" Target="../media/image63.png" Type="http://schemas.openxmlformats.org/officeDocument/2006/relationships/image"/><Relationship Id="rId27" Target="../media/image64.svg" Type="http://schemas.openxmlformats.org/officeDocument/2006/relationships/image"/><Relationship Id="rId28" Target="../media/image65.png" Type="http://schemas.openxmlformats.org/officeDocument/2006/relationships/image"/><Relationship Id="rId29" Target="../media/image66.svg" Type="http://schemas.openxmlformats.org/officeDocument/2006/relationships/image"/><Relationship Id="rId3" Target="../media/image40.svg" Type="http://schemas.openxmlformats.org/officeDocument/2006/relationships/image"/><Relationship Id="rId30" Target="../media/image67.png" Type="http://schemas.openxmlformats.org/officeDocument/2006/relationships/image"/><Relationship Id="rId31" Target="../media/image68.svg" Type="http://schemas.openxmlformats.org/officeDocument/2006/relationships/image"/><Relationship Id="rId32" Target="../media/image69.png" Type="http://schemas.openxmlformats.org/officeDocument/2006/relationships/image"/><Relationship Id="rId33" Target="../media/image70.svg" Type="http://schemas.openxmlformats.org/officeDocument/2006/relationships/image"/><Relationship Id="rId34" Target="../media/image71.png" Type="http://schemas.openxmlformats.org/officeDocument/2006/relationships/image"/><Relationship Id="rId35" Target="../media/image72.svg" Type="http://schemas.openxmlformats.org/officeDocument/2006/relationships/image"/><Relationship Id="rId36" Target="../media/image73.png" Type="http://schemas.openxmlformats.org/officeDocument/2006/relationships/image"/><Relationship Id="rId37" Target="../media/image74.svg" Type="http://schemas.openxmlformats.org/officeDocument/2006/relationships/image"/><Relationship Id="rId38" Target="../media/image75.png" Type="http://schemas.openxmlformats.org/officeDocument/2006/relationships/image"/><Relationship Id="rId39" Target="../media/image76.svg" Type="http://schemas.openxmlformats.org/officeDocument/2006/relationships/image"/><Relationship Id="rId4" Target="../media/image41.png" Type="http://schemas.openxmlformats.org/officeDocument/2006/relationships/image"/><Relationship Id="rId40" Target="../media/image77.png" Type="http://schemas.openxmlformats.org/officeDocument/2006/relationships/image"/><Relationship Id="rId41" Target="../media/image78.svg" Type="http://schemas.openxmlformats.org/officeDocument/2006/relationships/image"/><Relationship Id="rId42" Target="../media/image79.png" Type="http://schemas.openxmlformats.org/officeDocument/2006/relationships/image"/><Relationship Id="rId43" Target="../media/image80.svg" Type="http://schemas.openxmlformats.org/officeDocument/2006/relationships/image"/><Relationship Id="rId44" Target="../media/image81.png" Type="http://schemas.openxmlformats.org/officeDocument/2006/relationships/image"/><Relationship Id="rId45" Target="../media/image82.svg" Type="http://schemas.openxmlformats.org/officeDocument/2006/relationships/image"/><Relationship Id="rId46" Target="../media/image83.png" Type="http://schemas.openxmlformats.org/officeDocument/2006/relationships/image"/><Relationship Id="rId47" Target="../media/image84.svg" Type="http://schemas.openxmlformats.org/officeDocument/2006/relationships/image"/><Relationship Id="rId48" Target="../media/image85.png" Type="http://schemas.openxmlformats.org/officeDocument/2006/relationships/image"/><Relationship Id="rId49" Target="../media/image86.svg" Type="http://schemas.openxmlformats.org/officeDocument/2006/relationships/image"/><Relationship Id="rId5" Target="../media/image42.svg" Type="http://schemas.openxmlformats.org/officeDocument/2006/relationships/image"/><Relationship Id="rId50" Target="../media/image87.png" Type="http://schemas.openxmlformats.org/officeDocument/2006/relationships/image"/><Relationship Id="rId51" Target="../media/image88.svg" Type="http://schemas.openxmlformats.org/officeDocument/2006/relationships/image"/><Relationship Id="rId52" Target="../media/image89.png" Type="http://schemas.openxmlformats.org/officeDocument/2006/relationships/image"/><Relationship Id="rId53" Target="../media/image90.svg" Type="http://schemas.openxmlformats.org/officeDocument/2006/relationships/image"/><Relationship Id="rId54" Target="../media/image91.png" Type="http://schemas.openxmlformats.org/officeDocument/2006/relationships/image"/><Relationship Id="rId55" Target="../media/image92.svg" Type="http://schemas.openxmlformats.org/officeDocument/2006/relationships/image"/><Relationship Id="rId56" Target="../media/image93.png" Type="http://schemas.openxmlformats.org/officeDocument/2006/relationships/image"/><Relationship Id="rId57" Target="../media/image94.svg" Type="http://schemas.openxmlformats.org/officeDocument/2006/relationships/image"/><Relationship Id="rId58" Target="../media/image95.png" Type="http://schemas.openxmlformats.org/officeDocument/2006/relationships/image"/><Relationship Id="rId59" Target="../media/image96.svg" Type="http://schemas.openxmlformats.org/officeDocument/2006/relationships/image"/><Relationship Id="rId6" Target="../media/image43.png" Type="http://schemas.openxmlformats.org/officeDocument/2006/relationships/image"/><Relationship Id="rId60" Target="../media/image97.png" Type="http://schemas.openxmlformats.org/officeDocument/2006/relationships/image"/><Relationship Id="rId61" Target="../media/image98.svg" Type="http://schemas.openxmlformats.org/officeDocument/2006/relationships/image"/><Relationship Id="rId62" Target="../media/image99.png" Type="http://schemas.openxmlformats.org/officeDocument/2006/relationships/image"/><Relationship Id="rId63" Target="../media/image100.svg" Type="http://schemas.openxmlformats.org/officeDocument/2006/relationships/image"/><Relationship Id="rId64" Target="../media/image101.png" Type="http://schemas.openxmlformats.org/officeDocument/2006/relationships/image"/><Relationship Id="rId65" Target="../media/image102.svg" Type="http://schemas.openxmlformats.org/officeDocument/2006/relationships/image"/><Relationship Id="rId66" Target="../media/image103.png" Type="http://schemas.openxmlformats.org/officeDocument/2006/relationships/image"/><Relationship Id="rId67" Target="../media/image104.svg" Type="http://schemas.openxmlformats.org/officeDocument/2006/relationships/image"/><Relationship Id="rId68" Target="../media/image105.png" Type="http://schemas.openxmlformats.org/officeDocument/2006/relationships/image"/><Relationship Id="rId69" Target="../media/image106.svg" Type="http://schemas.openxmlformats.org/officeDocument/2006/relationships/image"/><Relationship Id="rId7" Target="../media/image44.svg" Type="http://schemas.openxmlformats.org/officeDocument/2006/relationships/image"/><Relationship Id="rId70" Target="../media/image107.png" Type="http://schemas.openxmlformats.org/officeDocument/2006/relationships/image"/><Relationship Id="rId71" Target="../media/image108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9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9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34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5.png" Type="http://schemas.openxmlformats.org/officeDocument/2006/relationships/image"/><Relationship Id="rId9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2806">
            <a:off x="720300" y="6421716"/>
            <a:ext cx="8842272" cy="11861584"/>
          </a:xfrm>
          <a:custGeom>
            <a:avLst/>
            <a:gdLst/>
            <a:ahLst/>
            <a:cxnLst/>
            <a:rect r="r" b="b" t="t" l="l"/>
            <a:pathLst>
              <a:path h="11861584" w="8842272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6501204">
            <a:off x="11046831" y="-5088864"/>
            <a:ext cx="8807178" cy="11814508"/>
          </a:xfrm>
          <a:custGeom>
            <a:avLst/>
            <a:gdLst/>
            <a:ahLst/>
            <a:cxnLst/>
            <a:rect r="r" b="b" t="t" l="l"/>
            <a:pathLst>
              <a:path h="11814508" w="880717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71821">
            <a:off x="10628437" y="8363453"/>
            <a:ext cx="5947318" cy="7978109"/>
          </a:xfrm>
          <a:custGeom>
            <a:avLst/>
            <a:gdLst/>
            <a:ahLst/>
            <a:cxnLst/>
            <a:rect r="r" b="b" t="t" l="l"/>
            <a:pathLst>
              <a:path h="7978109" w="5947318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114765">
            <a:off x="11561828" y="5146485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058328">
            <a:off x="13255544" y="-4131370"/>
            <a:ext cx="7156478" cy="6935278"/>
          </a:xfrm>
          <a:custGeom>
            <a:avLst/>
            <a:gdLst/>
            <a:ahLst/>
            <a:cxnLst/>
            <a:rect r="r" b="b" t="t" l="l"/>
            <a:pathLst>
              <a:path h="6935278" w="71564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318101">
            <a:off x="-3880130" y="6803731"/>
            <a:ext cx="10117864" cy="10062676"/>
          </a:xfrm>
          <a:custGeom>
            <a:avLst/>
            <a:gdLst/>
            <a:ahLst/>
            <a:cxnLst/>
            <a:rect r="r" b="b" t="t" l="l"/>
            <a:pathLst>
              <a:path h="10062676" w="10117864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6800871">
            <a:off x="-1846725" y="-2878373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879841" y="260840"/>
            <a:ext cx="4528317" cy="1115098"/>
          </a:xfrm>
          <a:custGeom>
            <a:avLst/>
            <a:gdLst/>
            <a:ahLst/>
            <a:cxnLst/>
            <a:rect r="r" b="b" t="t" l="l"/>
            <a:pathLst>
              <a:path h="1115098" w="4528317">
                <a:moveTo>
                  <a:pt x="0" y="0"/>
                </a:moveTo>
                <a:lnTo>
                  <a:pt x="4528318" y="0"/>
                </a:lnTo>
                <a:lnTo>
                  <a:pt x="4528318" y="1115098"/>
                </a:lnTo>
                <a:lnTo>
                  <a:pt x="0" y="11150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58221" y="7181889"/>
            <a:ext cx="10024374" cy="139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534" spc="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Integrantes: Felipe Carrasco, Carlos Bustamante.</a:t>
            </a:r>
          </a:p>
          <a:p>
            <a:pPr algn="l">
              <a:lnSpc>
                <a:spcPts val="3828"/>
              </a:lnSpc>
            </a:pPr>
            <a:r>
              <a:rPr lang="en-US" sz="273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Profesor: Fabian Alejandro Álvarez Montenegro.</a:t>
            </a:r>
          </a:p>
          <a:p>
            <a:pPr algn="l" marL="0" indent="0" lvl="0">
              <a:lnSpc>
                <a:spcPts val="3828"/>
              </a:lnSpc>
              <a:spcBef>
                <a:spcPct val="0"/>
              </a:spcBef>
            </a:pPr>
            <a:r>
              <a:rPr lang="en-US" sz="273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Sección: 003D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34951" y="3715639"/>
            <a:ext cx="8618097" cy="2040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57"/>
              </a:lnSpc>
            </a:pPr>
            <a:r>
              <a:rPr lang="en-US" b="true" sz="11898" spc="111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09253" y="2354625"/>
            <a:ext cx="8269494" cy="140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64"/>
              </a:lnSpc>
              <a:spcBef>
                <a:spcPct val="0"/>
              </a:spcBef>
            </a:pPr>
            <a:r>
              <a:rPr lang="en-US" sz="4045" spc="38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PLANIFICACIÓN DEL PROYECTO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542522" y="1776600"/>
            <a:ext cx="0" cy="6915554"/>
          </a:xfrm>
          <a:prstGeom prst="line">
            <a:avLst/>
          </a:prstGeom>
          <a:ln cap="flat" w="66675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863926" y="4298704"/>
            <a:ext cx="9034884" cy="124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3556" spc="78" u="sng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P</a:t>
            </a:r>
            <a:r>
              <a:rPr lang="en-US" sz="3556" spc="78" strike="noStrike" u="sng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royecto factible,</a:t>
            </a:r>
            <a:r>
              <a:rPr lang="en-US" sz="3556" spc="78" strike="noStrik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relevante y alineado al perfil de egreso.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8502801" y="331078"/>
            <a:ext cx="10116277" cy="9454121"/>
          </a:xfrm>
          <a:custGeom>
            <a:avLst/>
            <a:gdLst/>
            <a:ahLst/>
            <a:cxnLst/>
            <a:rect r="r" b="b" t="t" l="l"/>
            <a:pathLst>
              <a:path h="9454121" w="10116277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60276" y="664368"/>
            <a:ext cx="1714861" cy="2224466"/>
          </a:xfrm>
          <a:custGeom>
            <a:avLst/>
            <a:gdLst/>
            <a:ahLst/>
            <a:cxnLst/>
            <a:rect r="r" b="b" t="t" l="l"/>
            <a:pathLst>
              <a:path h="2224466" w="1714861">
                <a:moveTo>
                  <a:pt x="0" y="0"/>
                </a:moveTo>
                <a:lnTo>
                  <a:pt x="1714861" y="0"/>
                </a:lnTo>
                <a:lnTo>
                  <a:pt x="1714861" y="2224465"/>
                </a:lnTo>
                <a:lnTo>
                  <a:pt x="0" y="2224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82237" y="3612934"/>
            <a:ext cx="4701188" cy="2690916"/>
          </a:xfrm>
          <a:custGeom>
            <a:avLst/>
            <a:gdLst/>
            <a:ahLst/>
            <a:cxnLst/>
            <a:rect r="r" b="b" t="t" l="l"/>
            <a:pathLst>
              <a:path h="2690916" w="4701188">
                <a:moveTo>
                  <a:pt x="0" y="0"/>
                </a:moveTo>
                <a:lnTo>
                  <a:pt x="4701188" y="0"/>
                </a:lnTo>
                <a:lnTo>
                  <a:pt x="4701188" y="2690916"/>
                </a:lnTo>
                <a:lnTo>
                  <a:pt x="0" y="2690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54302" y="2932240"/>
            <a:ext cx="6879577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33879" y="8259916"/>
            <a:ext cx="7771295" cy="147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8"/>
              </a:lnSpc>
            </a:pPr>
            <a:r>
              <a:rPr lang="en-US" sz="2848" spc="62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Entregables básicos del caso:  requerimientos, prototipos, plataforma funcional, manual de usuario.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3926" y="5835890"/>
            <a:ext cx="9034884" cy="1871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3556" spc="78" u="sng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¿Qué impacto genera?;</a:t>
            </a:r>
            <a:r>
              <a:rPr lang="en-US" sz="3556" spc="78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556" spc="78" strike="noStrik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mejora real en gestión de vehículos y competencias aplicadas.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60939" y="471151"/>
            <a:ext cx="4528317" cy="1115098"/>
          </a:xfrm>
          <a:custGeom>
            <a:avLst/>
            <a:gdLst/>
            <a:ahLst/>
            <a:cxnLst/>
            <a:rect r="r" b="b" t="t" l="l"/>
            <a:pathLst>
              <a:path h="1115098" w="4528317">
                <a:moveTo>
                  <a:pt x="0" y="0"/>
                </a:moveTo>
                <a:lnTo>
                  <a:pt x="4528318" y="0"/>
                </a:lnTo>
                <a:lnTo>
                  <a:pt x="4528318" y="1115098"/>
                </a:lnTo>
                <a:lnTo>
                  <a:pt x="0" y="1115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51985" y="8038428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65591" y="4474660"/>
            <a:ext cx="1042814" cy="940429"/>
          </a:xfrm>
          <a:custGeom>
            <a:avLst/>
            <a:gdLst/>
            <a:ahLst/>
            <a:cxnLst/>
            <a:rect r="r" b="b" t="t" l="l"/>
            <a:pathLst>
              <a:path h="940429" w="1042814">
                <a:moveTo>
                  <a:pt x="0" y="0"/>
                </a:moveTo>
                <a:lnTo>
                  <a:pt x="1042814" y="0"/>
                </a:lnTo>
                <a:lnTo>
                  <a:pt x="1042814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30396" y="4394900"/>
            <a:ext cx="571097" cy="940429"/>
          </a:xfrm>
          <a:custGeom>
            <a:avLst/>
            <a:gdLst/>
            <a:ahLst/>
            <a:cxnLst/>
            <a:rect r="r" b="b" t="t" l="l"/>
            <a:pathLst>
              <a:path h="940429" w="571097">
                <a:moveTo>
                  <a:pt x="0" y="0"/>
                </a:moveTo>
                <a:lnTo>
                  <a:pt x="571097" y="0"/>
                </a:lnTo>
                <a:lnTo>
                  <a:pt x="571097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44477" y="8038624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95586" y="3207861"/>
            <a:ext cx="1040716" cy="940429"/>
          </a:xfrm>
          <a:custGeom>
            <a:avLst/>
            <a:gdLst/>
            <a:ahLst/>
            <a:cxnLst/>
            <a:rect r="r" b="b" t="t" l="l"/>
            <a:pathLst>
              <a:path h="940429" w="1040716">
                <a:moveTo>
                  <a:pt x="0" y="0"/>
                </a:moveTo>
                <a:lnTo>
                  <a:pt x="1040716" y="0"/>
                </a:lnTo>
                <a:lnTo>
                  <a:pt x="1040716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78226" y="3210943"/>
            <a:ext cx="1014188" cy="940429"/>
          </a:xfrm>
          <a:custGeom>
            <a:avLst/>
            <a:gdLst/>
            <a:ahLst/>
            <a:cxnLst/>
            <a:rect r="r" b="b" t="t" l="l"/>
            <a:pathLst>
              <a:path h="940429" w="1014188">
                <a:moveTo>
                  <a:pt x="0" y="0"/>
                </a:moveTo>
                <a:lnTo>
                  <a:pt x="1014188" y="0"/>
                </a:lnTo>
                <a:lnTo>
                  <a:pt x="1014188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43468" y="8038820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8"/>
                </a:lnTo>
                <a:lnTo>
                  <a:pt x="0" y="9404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61125" y="8039015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8" y="0"/>
                </a:lnTo>
                <a:lnTo>
                  <a:pt x="940428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99289" y="8039211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8" y="0"/>
                </a:lnTo>
                <a:lnTo>
                  <a:pt x="940428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16783" y="8039407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77211" y="3217106"/>
            <a:ext cx="571097" cy="940429"/>
          </a:xfrm>
          <a:custGeom>
            <a:avLst/>
            <a:gdLst/>
            <a:ahLst/>
            <a:cxnLst/>
            <a:rect r="r" b="b" t="t" l="l"/>
            <a:pathLst>
              <a:path h="940429" w="571097">
                <a:moveTo>
                  <a:pt x="0" y="0"/>
                </a:moveTo>
                <a:lnTo>
                  <a:pt x="571096" y="0"/>
                </a:lnTo>
                <a:lnTo>
                  <a:pt x="571096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26921" y="8039603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51985" y="6847892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44477" y="6848088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339717" y="3204779"/>
            <a:ext cx="1042814" cy="940429"/>
          </a:xfrm>
          <a:custGeom>
            <a:avLst/>
            <a:gdLst/>
            <a:ahLst/>
            <a:cxnLst/>
            <a:rect r="r" b="b" t="t" l="l"/>
            <a:pathLst>
              <a:path h="940429" w="1042814">
                <a:moveTo>
                  <a:pt x="0" y="0"/>
                </a:moveTo>
                <a:lnTo>
                  <a:pt x="1042815" y="0"/>
                </a:lnTo>
                <a:lnTo>
                  <a:pt x="1042815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035873" y="6848284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8"/>
                </a:lnTo>
                <a:lnTo>
                  <a:pt x="0" y="94042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776218" y="3220188"/>
            <a:ext cx="1200083" cy="940429"/>
          </a:xfrm>
          <a:custGeom>
            <a:avLst/>
            <a:gdLst/>
            <a:ahLst/>
            <a:cxnLst/>
            <a:rect r="r" b="b" t="t" l="l"/>
            <a:pathLst>
              <a:path h="940429" w="1200083">
                <a:moveTo>
                  <a:pt x="0" y="0"/>
                </a:moveTo>
                <a:lnTo>
                  <a:pt x="1200084" y="0"/>
                </a:lnTo>
                <a:lnTo>
                  <a:pt x="1200084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842886" y="6852835"/>
            <a:ext cx="933332" cy="933332"/>
          </a:xfrm>
          <a:custGeom>
            <a:avLst/>
            <a:gdLst/>
            <a:ahLst/>
            <a:cxnLst/>
            <a:rect r="r" b="b" t="t" l="l"/>
            <a:pathLst>
              <a:path h="933332" w="933332">
                <a:moveTo>
                  <a:pt x="0" y="0"/>
                </a:moveTo>
                <a:lnTo>
                  <a:pt x="933332" y="0"/>
                </a:lnTo>
                <a:lnTo>
                  <a:pt x="933332" y="933332"/>
                </a:lnTo>
                <a:lnTo>
                  <a:pt x="0" y="933332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99289" y="6848479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8" y="0"/>
                </a:lnTo>
                <a:lnTo>
                  <a:pt x="940428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084589" y="6851220"/>
            <a:ext cx="747213" cy="940429"/>
          </a:xfrm>
          <a:custGeom>
            <a:avLst/>
            <a:gdLst/>
            <a:ahLst/>
            <a:cxnLst/>
            <a:rect r="r" b="b" t="t" l="l"/>
            <a:pathLst>
              <a:path h="940429" w="747213">
                <a:moveTo>
                  <a:pt x="0" y="0"/>
                </a:moveTo>
                <a:lnTo>
                  <a:pt x="747214" y="0"/>
                </a:lnTo>
                <a:lnTo>
                  <a:pt x="747214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495586" y="6848675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851985" y="5658472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392964" y="5658668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035873" y="5658864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676958" y="5659060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8"/>
                </a:lnTo>
                <a:lnTo>
                  <a:pt x="0" y="940428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343991" y="5661017"/>
            <a:ext cx="973648" cy="973648"/>
          </a:xfrm>
          <a:custGeom>
            <a:avLst/>
            <a:gdLst/>
            <a:ahLst/>
            <a:cxnLst/>
            <a:rect r="r" b="b" t="t" l="l"/>
            <a:pathLst>
              <a:path h="973648" w="973648">
                <a:moveTo>
                  <a:pt x="0" y="0"/>
                </a:moveTo>
                <a:lnTo>
                  <a:pt x="973649" y="0"/>
                </a:lnTo>
                <a:lnTo>
                  <a:pt x="973649" y="973649"/>
                </a:lnTo>
                <a:lnTo>
                  <a:pt x="0" y="973649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086469" y="5694433"/>
            <a:ext cx="921936" cy="1010089"/>
          </a:xfrm>
          <a:custGeom>
            <a:avLst/>
            <a:gdLst/>
            <a:ahLst/>
            <a:cxnLst/>
            <a:rect r="r" b="b" t="t" l="l"/>
            <a:pathLst>
              <a:path h="1010089" w="921936">
                <a:moveTo>
                  <a:pt x="0" y="0"/>
                </a:moveTo>
                <a:lnTo>
                  <a:pt x="921936" y="0"/>
                </a:lnTo>
                <a:lnTo>
                  <a:pt x="921936" y="1010088"/>
                </a:lnTo>
                <a:lnTo>
                  <a:pt x="0" y="101008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564538" y="5660039"/>
            <a:ext cx="902812" cy="940429"/>
          </a:xfrm>
          <a:custGeom>
            <a:avLst/>
            <a:gdLst/>
            <a:ahLst/>
            <a:cxnLst/>
            <a:rect r="r" b="b" t="t" l="l"/>
            <a:pathLst>
              <a:path h="940429" w="902812">
                <a:moveTo>
                  <a:pt x="0" y="0"/>
                </a:moveTo>
                <a:lnTo>
                  <a:pt x="902812" y="0"/>
                </a:lnTo>
                <a:lnTo>
                  <a:pt x="902812" y="940428"/>
                </a:lnTo>
                <a:lnTo>
                  <a:pt x="0" y="940428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812527" y="4388586"/>
            <a:ext cx="945587" cy="940429"/>
          </a:xfrm>
          <a:custGeom>
            <a:avLst/>
            <a:gdLst/>
            <a:ahLst/>
            <a:cxnLst/>
            <a:rect r="r" b="b" t="t" l="l"/>
            <a:pathLst>
              <a:path h="940429" w="945587">
                <a:moveTo>
                  <a:pt x="0" y="0"/>
                </a:moveTo>
                <a:lnTo>
                  <a:pt x="945586" y="0"/>
                </a:lnTo>
                <a:lnTo>
                  <a:pt x="945586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275651" y="4361680"/>
            <a:ext cx="973648" cy="973648"/>
          </a:xfrm>
          <a:custGeom>
            <a:avLst/>
            <a:gdLst/>
            <a:ahLst/>
            <a:cxnLst/>
            <a:rect r="r" b="b" t="t" l="l"/>
            <a:pathLst>
              <a:path h="973648" w="973648">
                <a:moveTo>
                  <a:pt x="0" y="0"/>
                </a:moveTo>
                <a:lnTo>
                  <a:pt x="973648" y="0"/>
                </a:lnTo>
                <a:lnTo>
                  <a:pt x="973648" y="973649"/>
                </a:lnTo>
                <a:lnTo>
                  <a:pt x="0" y="973649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035873" y="4391915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683797" y="4392502"/>
            <a:ext cx="933589" cy="940429"/>
          </a:xfrm>
          <a:custGeom>
            <a:avLst/>
            <a:gdLst/>
            <a:ahLst/>
            <a:cxnLst/>
            <a:rect r="r" b="b" t="t" l="l"/>
            <a:pathLst>
              <a:path h="940429" w="933589">
                <a:moveTo>
                  <a:pt x="0" y="0"/>
                </a:moveTo>
                <a:lnTo>
                  <a:pt x="933590" y="0"/>
                </a:lnTo>
                <a:lnTo>
                  <a:pt x="933590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377211" y="4392111"/>
            <a:ext cx="940429" cy="940429"/>
          </a:xfrm>
          <a:custGeom>
            <a:avLst/>
            <a:gdLst/>
            <a:ahLst/>
            <a:cxnLst/>
            <a:rect r="r" b="b" t="t" l="l"/>
            <a:pathLst>
              <a:path h="940429" w="940429">
                <a:moveTo>
                  <a:pt x="0" y="0"/>
                </a:moveTo>
                <a:lnTo>
                  <a:pt x="940429" y="0"/>
                </a:lnTo>
                <a:lnTo>
                  <a:pt x="940429" y="940428"/>
                </a:lnTo>
                <a:lnTo>
                  <a:pt x="0" y="940428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965591" y="3229583"/>
            <a:ext cx="985211" cy="940429"/>
          </a:xfrm>
          <a:custGeom>
            <a:avLst/>
            <a:gdLst/>
            <a:ahLst/>
            <a:cxnLst/>
            <a:rect r="r" b="b" t="t" l="l"/>
            <a:pathLst>
              <a:path h="940429" w="985211">
                <a:moveTo>
                  <a:pt x="0" y="0"/>
                </a:moveTo>
                <a:lnTo>
                  <a:pt x="985211" y="0"/>
                </a:lnTo>
                <a:lnTo>
                  <a:pt x="985211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1206485" y="3201698"/>
            <a:ext cx="1042814" cy="940429"/>
          </a:xfrm>
          <a:custGeom>
            <a:avLst/>
            <a:gdLst/>
            <a:ahLst/>
            <a:cxnLst/>
            <a:rect r="r" b="b" t="t" l="l"/>
            <a:pathLst>
              <a:path h="940429" w="1042814">
                <a:moveTo>
                  <a:pt x="0" y="0"/>
                </a:moveTo>
                <a:lnTo>
                  <a:pt x="1042814" y="0"/>
                </a:lnTo>
                <a:lnTo>
                  <a:pt x="1042814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616802" y="1452021"/>
            <a:ext cx="13054396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Gracias por ver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4899086" y="-8147683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1434890" y="241733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301337">
            <a:off x="9883234" y="-2150579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458160">
            <a:off x="-3775194" y="6616870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61139" y="3713719"/>
            <a:ext cx="3934130" cy="2251859"/>
          </a:xfrm>
          <a:custGeom>
            <a:avLst/>
            <a:gdLst/>
            <a:ahLst/>
            <a:cxnLst/>
            <a:rect r="r" b="b" t="t" l="l"/>
            <a:pathLst>
              <a:path h="2251859" w="3934130">
                <a:moveTo>
                  <a:pt x="0" y="0"/>
                </a:moveTo>
                <a:lnTo>
                  <a:pt x="3934130" y="0"/>
                </a:lnTo>
                <a:lnTo>
                  <a:pt x="3934130" y="2251859"/>
                </a:lnTo>
                <a:lnTo>
                  <a:pt x="0" y="2251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09566" y="3145969"/>
            <a:ext cx="5956242" cy="3975791"/>
          </a:xfrm>
          <a:custGeom>
            <a:avLst/>
            <a:gdLst/>
            <a:ahLst/>
            <a:cxnLst/>
            <a:rect r="r" b="b" t="t" l="l"/>
            <a:pathLst>
              <a:path h="3975791" w="5956242">
                <a:moveTo>
                  <a:pt x="0" y="0"/>
                </a:moveTo>
                <a:lnTo>
                  <a:pt x="5956242" y="0"/>
                </a:lnTo>
                <a:lnTo>
                  <a:pt x="5956242" y="3975792"/>
                </a:lnTo>
                <a:lnTo>
                  <a:pt x="0" y="3975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04222" y="1615133"/>
            <a:ext cx="6460548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4222" y="2444870"/>
            <a:ext cx="8324690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 PROBLEMA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3263" y="6599369"/>
            <a:ext cx="9491488" cy="317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082" indent="-387541" lvl="1">
              <a:lnSpc>
                <a:spcPts val="5026"/>
              </a:lnSpc>
              <a:buFont typeface="Arial"/>
              <a:buChar char="•"/>
            </a:pPr>
            <a:r>
              <a:rPr lang="en-US" sz="3590" spc="7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Problemas: duplicidad, pérdida de datos, falta de reportes, baja trazabilidad.</a:t>
            </a:r>
          </a:p>
          <a:p>
            <a:pPr algn="l" marL="775082" indent="-387541" lvl="1">
              <a:lnSpc>
                <a:spcPts val="5026"/>
              </a:lnSpc>
              <a:buFont typeface="Arial"/>
              <a:buChar char="•"/>
            </a:pPr>
            <a:r>
              <a:rPr lang="en-US" sz="3590" spc="7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Impacto: afecta choferes, supervisores y mecánicos.</a:t>
            </a:r>
          </a:p>
          <a:p>
            <a:pPr algn="l">
              <a:lnSpc>
                <a:spcPts val="502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04222" y="3757856"/>
            <a:ext cx="7510737" cy="62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2"/>
              </a:lnSpc>
            </a:pPr>
            <a:r>
              <a:rPr lang="en-US" sz="3594" spc="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Empresa PepsiCo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430470" y="248633"/>
            <a:ext cx="4528317" cy="1115098"/>
          </a:xfrm>
          <a:custGeom>
            <a:avLst/>
            <a:gdLst/>
            <a:ahLst/>
            <a:cxnLst/>
            <a:rect r="r" b="b" t="t" l="l"/>
            <a:pathLst>
              <a:path h="1115098" w="4528317">
                <a:moveTo>
                  <a:pt x="0" y="0"/>
                </a:moveTo>
                <a:lnTo>
                  <a:pt x="4528317" y="0"/>
                </a:lnTo>
                <a:lnTo>
                  <a:pt x="4528317" y="1115098"/>
                </a:lnTo>
                <a:lnTo>
                  <a:pt x="0" y="11150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74241" y="617716"/>
            <a:ext cx="6213759" cy="9131559"/>
          </a:xfrm>
          <a:custGeom>
            <a:avLst/>
            <a:gdLst/>
            <a:ahLst/>
            <a:cxnLst/>
            <a:rect r="r" b="b" t="t" l="l"/>
            <a:pathLst>
              <a:path h="9131559" w="6213759">
                <a:moveTo>
                  <a:pt x="0" y="0"/>
                </a:moveTo>
                <a:lnTo>
                  <a:pt x="6213759" y="0"/>
                </a:lnTo>
                <a:lnTo>
                  <a:pt x="6213759" y="9131559"/>
                </a:lnTo>
                <a:lnTo>
                  <a:pt x="0" y="9131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971" t="0" r="-479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3142738" y="-769394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8466276" y="-9590538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904222" y="1615133"/>
            <a:ext cx="6460548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 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904222" y="4082358"/>
            <a:ext cx="8324690" cy="157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2"/>
              </a:lnSpc>
            </a:pPr>
            <a:r>
              <a:rPr lang="en-US" sz="2994" spc="6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 general: Crear una plataforma web para gestionar el ingreso de vehículos a PepsiCo.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4222" y="6349492"/>
            <a:ext cx="8324690" cy="210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2"/>
              </a:lnSpc>
            </a:pPr>
            <a:r>
              <a:rPr lang="en-US" sz="2994" spc="6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</a:t>
            </a:r>
            <a:r>
              <a:rPr lang="en-US" sz="2994" spc="65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eneficios: automatización, reportes, seguridad de datos, eficiencia.</a:t>
            </a:r>
          </a:p>
          <a:p>
            <a:pPr algn="l">
              <a:lnSpc>
                <a:spcPts val="4192"/>
              </a:lnSpc>
            </a:pPr>
          </a:p>
          <a:p>
            <a:pPr algn="l">
              <a:lnSpc>
                <a:spcPts val="419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04222" y="2442034"/>
            <a:ext cx="8324690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BENEFICIO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9649" y="9037411"/>
            <a:ext cx="4528317" cy="1115098"/>
          </a:xfrm>
          <a:custGeom>
            <a:avLst/>
            <a:gdLst/>
            <a:ahLst/>
            <a:cxnLst/>
            <a:rect r="r" b="b" t="t" l="l"/>
            <a:pathLst>
              <a:path h="1115098" w="4528317">
                <a:moveTo>
                  <a:pt x="0" y="0"/>
                </a:moveTo>
                <a:lnTo>
                  <a:pt x="4528317" y="0"/>
                </a:lnTo>
                <a:lnTo>
                  <a:pt x="4528317" y="1115098"/>
                </a:lnTo>
                <a:lnTo>
                  <a:pt x="0" y="1115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4012" y="397622"/>
            <a:ext cx="7059976" cy="2153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b="true" sz="6214" spc="584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RELACION CON COMPETENCIAS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908931" y="3108229"/>
            <a:ext cx="4790006" cy="2476995"/>
            <a:chOff x="0" y="0"/>
            <a:chExt cx="6386675" cy="33026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386675" cy="3302659"/>
              <a:chOff x="0" y="0"/>
              <a:chExt cx="1475266" cy="76288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5266" cy="762885"/>
              </a:xfrm>
              <a:custGeom>
                <a:avLst/>
                <a:gdLst/>
                <a:ahLst/>
                <a:cxnLst/>
                <a:rect r="r" b="b" t="t" l="l"/>
                <a:pathLst>
                  <a:path h="762885" w="1475266">
                    <a:moveTo>
                      <a:pt x="21572" y="0"/>
                    </a:moveTo>
                    <a:lnTo>
                      <a:pt x="1453694" y="0"/>
                    </a:lnTo>
                    <a:cubicBezTo>
                      <a:pt x="1465608" y="0"/>
                      <a:pt x="1475266" y="9658"/>
                      <a:pt x="1475266" y="21572"/>
                    </a:cubicBezTo>
                    <a:lnTo>
                      <a:pt x="1475266" y="741314"/>
                    </a:lnTo>
                    <a:cubicBezTo>
                      <a:pt x="1475266" y="753227"/>
                      <a:pt x="1465608" y="762885"/>
                      <a:pt x="1453694" y="762885"/>
                    </a:cubicBezTo>
                    <a:lnTo>
                      <a:pt x="21572" y="762885"/>
                    </a:lnTo>
                    <a:cubicBezTo>
                      <a:pt x="15851" y="762885"/>
                      <a:pt x="10364" y="760612"/>
                      <a:pt x="6318" y="756567"/>
                    </a:cubicBezTo>
                    <a:cubicBezTo>
                      <a:pt x="2273" y="752522"/>
                      <a:pt x="0" y="747035"/>
                      <a:pt x="0" y="741314"/>
                    </a:cubicBezTo>
                    <a:lnTo>
                      <a:pt x="0" y="21572"/>
                    </a:lnTo>
                    <a:cubicBezTo>
                      <a:pt x="0" y="9658"/>
                      <a:pt x="9658" y="0"/>
                      <a:pt x="21572" y="0"/>
                    </a:cubicBezTo>
                    <a:close/>
                  </a:path>
                </a:pathLst>
              </a:custGeom>
              <a:solidFill>
                <a:srgbClr val="EDE8E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1475266" cy="7533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2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469788" y="334495"/>
              <a:ext cx="5447098" cy="1076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6"/>
                </a:lnSpc>
              </a:pPr>
              <a:r>
                <a:rPr lang="en-US" b="true" sz="2347" spc="23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Análisis y soluciones informáticas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8798" y="2762829"/>
              <a:ext cx="5669079" cy="29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2"/>
                </a:lnSpc>
              </a:pPr>
            </a:p>
          </p:txBody>
        </p:sp>
        <p:sp>
          <p:nvSpPr>
            <p:cNvPr name="AutoShape 9" id="9"/>
            <p:cNvSpPr/>
            <p:nvPr/>
          </p:nvSpPr>
          <p:spPr>
            <a:xfrm flipV="true">
              <a:off x="253758" y="2601441"/>
              <a:ext cx="5879159" cy="0"/>
            </a:xfrm>
            <a:prstGeom prst="line">
              <a:avLst/>
            </a:prstGeom>
            <a:ln cap="flat" w="26077">
              <a:solidFill>
                <a:srgbClr val="253754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321534" y="-28554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304767" y="854768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0" y="925830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-937766" y="8402769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672866">
            <a:off x="-1311592" y="-203479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10120534" y="3108229"/>
            <a:ext cx="4790006" cy="2061382"/>
            <a:chOff x="0" y="0"/>
            <a:chExt cx="6386675" cy="274851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386675" cy="2748510"/>
              <a:chOff x="0" y="0"/>
              <a:chExt cx="1475266" cy="63488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475266" cy="634881"/>
              </a:xfrm>
              <a:custGeom>
                <a:avLst/>
                <a:gdLst/>
                <a:ahLst/>
                <a:cxnLst/>
                <a:rect r="r" b="b" t="t" l="l"/>
                <a:pathLst>
                  <a:path h="634881" w="1475266">
                    <a:moveTo>
                      <a:pt x="21572" y="0"/>
                    </a:moveTo>
                    <a:lnTo>
                      <a:pt x="1453694" y="0"/>
                    </a:lnTo>
                    <a:cubicBezTo>
                      <a:pt x="1465608" y="0"/>
                      <a:pt x="1475266" y="9658"/>
                      <a:pt x="1475266" y="21572"/>
                    </a:cubicBezTo>
                    <a:lnTo>
                      <a:pt x="1475266" y="613310"/>
                    </a:lnTo>
                    <a:cubicBezTo>
                      <a:pt x="1475266" y="619031"/>
                      <a:pt x="1472993" y="624518"/>
                      <a:pt x="1468947" y="628563"/>
                    </a:cubicBezTo>
                    <a:cubicBezTo>
                      <a:pt x="1464902" y="632609"/>
                      <a:pt x="1459415" y="634881"/>
                      <a:pt x="1453694" y="634881"/>
                    </a:cubicBezTo>
                    <a:lnTo>
                      <a:pt x="21572" y="634881"/>
                    </a:lnTo>
                    <a:cubicBezTo>
                      <a:pt x="9658" y="634881"/>
                      <a:pt x="0" y="625224"/>
                      <a:pt x="0" y="613310"/>
                    </a:cubicBezTo>
                    <a:lnTo>
                      <a:pt x="0" y="21572"/>
                    </a:lnTo>
                    <a:cubicBezTo>
                      <a:pt x="0" y="9658"/>
                      <a:pt x="9658" y="0"/>
                      <a:pt x="21572" y="0"/>
                    </a:cubicBezTo>
                    <a:close/>
                  </a:path>
                </a:pathLst>
              </a:custGeom>
              <a:solidFill>
                <a:srgbClr val="EDE8E4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9525"/>
                <a:ext cx="1475266" cy="6253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21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69788" y="334495"/>
              <a:ext cx="5447098" cy="522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6"/>
                </a:lnSpc>
              </a:pPr>
              <a:r>
                <a:rPr lang="en-US" b="true" sz="2347" spc="23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Gestión de proyectos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58798" y="2208680"/>
              <a:ext cx="5669079" cy="29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2"/>
                </a:lnSpc>
              </a:pPr>
            </a:p>
          </p:txBody>
        </p:sp>
        <p:sp>
          <p:nvSpPr>
            <p:cNvPr name="AutoShape 22" id="22"/>
            <p:cNvSpPr/>
            <p:nvPr/>
          </p:nvSpPr>
          <p:spPr>
            <a:xfrm flipV="true">
              <a:off x="253758" y="2047291"/>
              <a:ext cx="5879159" cy="0"/>
            </a:xfrm>
            <a:prstGeom prst="line">
              <a:avLst/>
            </a:prstGeom>
            <a:ln cap="flat" w="26077">
              <a:solidFill>
                <a:srgbClr val="253754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0120534" y="6663047"/>
            <a:ext cx="4790006" cy="2061382"/>
            <a:chOff x="0" y="0"/>
            <a:chExt cx="6386675" cy="274851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6386675" cy="2748510"/>
              <a:chOff x="0" y="0"/>
              <a:chExt cx="1475266" cy="634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75266" cy="634881"/>
              </a:xfrm>
              <a:custGeom>
                <a:avLst/>
                <a:gdLst/>
                <a:ahLst/>
                <a:cxnLst/>
                <a:rect r="r" b="b" t="t" l="l"/>
                <a:pathLst>
                  <a:path h="634881" w="1475266">
                    <a:moveTo>
                      <a:pt x="21572" y="0"/>
                    </a:moveTo>
                    <a:lnTo>
                      <a:pt x="1453694" y="0"/>
                    </a:lnTo>
                    <a:cubicBezTo>
                      <a:pt x="1465608" y="0"/>
                      <a:pt x="1475266" y="9658"/>
                      <a:pt x="1475266" y="21572"/>
                    </a:cubicBezTo>
                    <a:lnTo>
                      <a:pt x="1475266" y="613310"/>
                    </a:lnTo>
                    <a:cubicBezTo>
                      <a:pt x="1475266" y="619031"/>
                      <a:pt x="1472993" y="624518"/>
                      <a:pt x="1468947" y="628563"/>
                    </a:cubicBezTo>
                    <a:cubicBezTo>
                      <a:pt x="1464902" y="632609"/>
                      <a:pt x="1459415" y="634881"/>
                      <a:pt x="1453694" y="634881"/>
                    </a:cubicBezTo>
                    <a:lnTo>
                      <a:pt x="21572" y="634881"/>
                    </a:lnTo>
                    <a:cubicBezTo>
                      <a:pt x="9658" y="634881"/>
                      <a:pt x="0" y="625224"/>
                      <a:pt x="0" y="613310"/>
                    </a:cubicBezTo>
                    <a:lnTo>
                      <a:pt x="0" y="21572"/>
                    </a:lnTo>
                    <a:cubicBezTo>
                      <a:pt x="0" y="9658"/>
                      <a:pt x="9658" y="0"/>
                      <a:pt x="21572" y="0"/>
                    </a:cubicBezTo>
                    <a:close/>
                  </a:path>
                </a:pathLst>
              </a:custGeom>
              <a:solidFill>
                <a:srgbClr val="EDE8E4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9525"/>
                <a:ext cx="1475266" cy="6253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21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469788" y="334495"/>
              <a:ext cx="5447098" cy="522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6"/>
                </a:lnSpc>
              </a:pPr>
              <a:r>
                <a:rPr lang="en-US" b="true" sz="2347" spc="23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Desarrollo y pruebas QA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58798" y="2208680"/>
              <a:ext cx="5669079" cy="29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2"/>
                </a:lnSpc>
              </a:pPr>
            </a:p>
          </p:txBody>
        </p:sp>
        <p:sp>
          <p:nvSpPr>
            <p:cNvPr name="AutoShape 29" id="29"/>
            <p:cNvSpPr/>
            <p:nvPr/>
          </p:nvSpPr>
          <p:spPr>
            <a:xfrm flipV="true">
              <a:off x="253758" y="2047291"/>
              <a:ext cx="5879159" cy="0"/>
            </a:xfrm>
            <a:prstGeom prst="line">
              <a:avLst/>
            </a:prstGeom>
            <a:ln cap="flat" w="26077">
              <a:solidFill>
                <a:srgbClr val="253754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3061331" y="6559867"/>
            <a:ext cx="4790006" cy="2061382"/>
            <a:chOff x="0" y="0"/>
            <a:chExt cx="6386675" cy="274851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6386675" cy="2748510"/>
              <a:chOff x="0" y="0"/>
              <a:chExt cx="1475266" cy="63488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475266" cy="634881"/>
              </a:xfrm>
              <a:custGeom>
                <a:avLst/>
                <a:gdLst/>
                <a:ahLst/>
                <a:cxnLst/>
                <a:rect r="r" b="b" t="t" l="l"/>
                <a:pathLst>
                  <a:path h="634881" w="1475266">
                    <a:moveTo>
                      <a:pt x="21572" y="0"/>
                    </a:moveTo>
                    <a:lnTo>
                      <a:pt x="1453694" y="0"/>
                    </a:lnTo>
                    <a:cubicBezTo>
                      <a:pt x="1465608" y="0"/>
                      <a:pt x="1475266" y="9658"/>
                      <a:pt x="1475266" y="21572"/>
                    </a:cubicBezTo>
                    <a:lnTo>
                      <a:pt x="1475266" y="613310"/>
                    </a:lnTo>
                    <a:cubicBezTo>
                      <a:pt x="1475266" y="619031"/>
                      <a:pt x="1472993" y="624518"/>
                      <a:pt x="1468947" y="628563"/>
                    </a:cubicBezTo>
                    <a:cubicBezTo>
                      <a:pt x="1464902" y="632609"/>
                      <a:pt x="1459415" y="634881"/>
                      <a:pt x="1453694" y="634881"/>
                    </a:cubicBezTo>
                    <a:lnTo>
                      <a:pt x="21572" y="634881"/>
                    </a:lnTo>
                    <a:cubicBezTo>
                      <a:pt x="9658" y="634881"/>
                      <a:pt x="0" y="625224"/>
                      <a:pt x="0" y="613310"/>
                    </a:cubicBezTo>
                    <a:lnTo>
                      <a:pt x="0" y="21572"/>
                    </a:lnTo>
                    <a:cubicBezTo>
                      <a:pt x="0" y="9658"/>
                      <a:pt x="9658" y="0"/>
                      <a:pt x="21572" y="0"/>
                    </a:cubicBezTo>
                    <a:close/>
                  </a:path>
                </a:pathLst>
              </a:custGeom>
              <a:solidFill>
                <a:srgbClr val="EDE8E4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9525"/>
                <a:ext cx="1475266" cy="6253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21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469788" y="334495"/>
              <a:ext cx="5447098" cy="522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6"/>
                </a:lnSpc>
              </a:pPr>
              <a:r>
                <a:rPr lang="en-US" b="true" sz="2347" spc="23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Modelo de datos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58798" y="2208680"/>
              <a:ext cx="5669079" cy="29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2"/>
                </a:lnSpc>
              </a:pPr>
            </a:p>
          </p:txBody>
        </p:sp>
        <p:sp>
          <p:nvSpPr>
            <p:cNvPr name="AutoShape 36" id="36"/>
            <p:cNvSpPr/>
            <p:nvPr/>
          </p:nvSpPr>
          <p:spPr>
            <a:xfrm flipV="true">
              <a:off x="253758" y="2047291"/>
              <a:ext cx="5879159" cy="0"/>
            </a:xfrm>
            <a:prstGeom prst="line">
              <a:avLst/>
            </a:prstGeom>
            <a:ln cap="flat" w="26077">
              <a:solidFill>
                <a:srgbClr val="253754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7250015" y="9267628"/>
            <a:ext cx="3787970" cy="932788"/>
          </a:xfrm>
          <a:custGeom>
            <a:avLst/>
            <a:gdLst/>
            <a:ahLst/>
            <a:cxnLst/>
            <a:rect r="r" b="b" t="t" l="l"/>
            <a:pathLst>
              <a:path h="932788" w="3787970">
                <a:moveTo>
                  <a:pt x="0" y="0"/>
                </a:moveTo>
                <a:lnTo>
                  <a:pt x="3787970" y="0"/>
                </a:lnTo>
                <a:lnTo>
                  <a:pt x="3787970" y="932788"/>
                </a:lnTo>
                <a:lnTo>
                  <a:pt x="0" y="9327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6701" y="3971697"/>
            <a:ext cx="8307816" cy="96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</a:t>
            </a:r>
            <a:r>
              <a:rPr lang="en-US" sz="2754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elipe: backend, BD, despliegue → se alinea con soporte/desarrollo.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96701" y="5695278"/>
            <a:ext cx="8307816" cy="96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Carlos</a:t>
            </a:r>
            <a:r>
              <a:rPr lang="en-US" sz="2754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frontend, UI/UX, QA → se alinea con desarrollo web.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4222" y="1466964"/>
            <a:ext cx="8324690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PROFESIONALES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04222" y="637227"/>
            <a:ext cx="6460548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INTERESES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399961">
            <a:off x="11329998" y="-1574727"/>
            <a:ext cx="13805122" cy="17698875"/>
          </a:xfrm>
          <a:custGeom>
            <a:avLst/>
            <a:gdLst/>
            <a:ahLst/>
            <a:cxnLst/>
            <a:rect r="r" b="b" t="t" l="l"/>
            <a:pathLst>
              <a:path h="17698875" w="13805122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1304517" y="2508050"/>
            <a:ext cx="6238131" cy="62381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609" t="0" r="-11778" b="-17388"/>
              </a:stretch>
            </a:blipFill>
            <a:ln w="95250" cap="sq">
              <a:solidFill>
                <a:srgbClr val="D89C6C"/>
              </a:solidFill>
              <a:prstDash val="solid"/>
              <a:miter/>
            </a:ln>
          </p:spPr>
        </p:sp>
      </p:grpSp>
      <p:sp>
        <p:nvSpPr>
          <p:cNvPr name="AutoShape 9" id="9"/>
          <p:cNvSpPr/>
          <p:nvPr/>
        </p:nvSpPr>
        <p:spPr>
          <a:xfrm flipV="true">
            <a:off x="2835837" y="4028847"/>
            <a:ext cx="0" cy="1470758"/>
          </a:xfrm>
          <a:prstGeom prst="line">
            <a:avLst/>
          </a:prstGeom>
          <a:ln cap="flat" w="152400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2835837" y="5752428"/>
            <a:ext cx="0" cy="1470758"/>
          </a:xfrm>
          <a:prstGeom prst="line">
            <a:avLst/>
          </a:prstGeom>
          <a:ln cap="flat" w="152400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2835837" y="7472670"/>
            <a:ext cx="0" cy="1470758"/>
          </a:xfrm>
          <a:prstGeom prst="line">
            <a:avLst/>
          </a:prstGeom>
          <a:ln cap="flat" w="152400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572246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659918">
            <a:off x="-1771839" y="-387678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904222" y="3693985"/>
            <a:ext cx="770662" cy="18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b="true" sz="10827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04222" y="5417566"/>
            <a:ext cx="770662" cy="18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b="true" sz="10827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10725" y="8952953"/>
            <a:ext cx="4528317" cy="1115098"/>
          </a:xfrm>
          <a:custGeom>
            <a:avLst/>
            <a:gdLst/>
            <a:ahLst/>
            <a:cxnLst/>
            <a:rect r="r" b="b" t="t" l="l"/>
            <a:pathLst>
              <a:path h="1115098" w="4528317">
                <a:moveTo>
                  <a:pt x="0" y="0"/>
                </a:moveTo>
                <a:lnTo>
                  <a:pt x="4528318" y="0"/>
                </a:lnTo>
                <a:lnTo>
                  <a:pt x="4528318" y="1115098"/>
                </a:lnTo>
                <a:lnTo>
                  <a:pt x="0" y="1115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5367" y="1559064"/>
            <a:ext cx="9817265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8"/>
              </a:lnSpc>
              <a:spcBef>
                <a:spcPct val="0"/>
              </a:spcBef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METODOLOGIA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0950" y="-2033784"/>
            <a:ext cx="5544196" cy="5181303"/>
          </a:xfrm>
          <a:custGeom>
            <a:avLst/>
            <a:gdLst/>
            <a:ahLst/>
            <a:cxnLst/>
            <a:rect r="r" b="b" t="t" l="l"/>
            <a:pathLst>
              <a:path h="5181303" w="5544196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9354559">
            <a:off x="12207201" y="5475509"/>
            <a:ext cx="8367389" cy="7819705"/>
          </a:xfrm>
          <a:custGeom>
            <a:avLst/>
            <a:gdLst/>
            <a:ahLst/>
            <a:cxnLst/>
            <a:rect r="r" b="b" t="t" l="l"/>
            <a:pathLst>
              <a:path h="7819705" w="8367389">
                <a:moveTo>
                  <a:pt x="0" y="0"/>
                </a:moveTo>
                <a:lnTo>
                  <a:pt x="8367389" y="0"/>
                </a:lnTo>
                <a:lnTo>
                  <a:pt x="8367389" y="7819705"/>
                </a:lnTo>
                <a:lnTo>
                  <a:pt x="0" y="7819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13112837" y="-165991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521968">
            <a:off x="-1614569" y="6194806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158831" y="5554820"/>
            <a:ext cx="1075359" cy="1178182"/>
          </a:xfrm>
          <a:custGeom>
            <a:avLst/>
            <a:gdLst/>
            <a:ahLst/>
            <a:cxnLst/>
            <a:rect r="r" b="b" t="t" l="l"/>
            <a:pathLst>
              <a:path h="1178182" w="1075359">
                <a:moveTo>
                  <a:pt x="0" y="0"/>
                </a:moveTo>
                <a:lnTo>
                  <a:pt x="1075358" y="0"/>
                </a:lnTo>
                <a:lnTo>
                  <a:pt x="1075358" y="1178182"/>
                </a:lnTo>
                <a:lnTo>
                  <a:pt x="0" y="1178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4357533" y="6876068"/>
            <a:ext cx="2677953" cy="601913"/>
            <a:chOff x="0" y="0"/>
            <a:chExt cx="812800" cy="1826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82690"/>
            </a:xfrm>
            <a:custGeom>
              <a:avLst/>
              <a:gdLst/>
              <a:ahLst/>
              <a:cxnLst/>
              <a:rect r="r" b="b" t="t" l="l"/>
              <a:pathLst>
                <a:path h="182690" w="81280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2303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b="true" sz="2534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Cascada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36690" y="6876068"/>
            <a:ext cx="2677953" cy="601913"/>
            <a:chOff x="0" y="0"/>
            <a:chExt cx="812800" cy="1826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82690"/>
            </a:xfrm>
            <a:custGeom>
              <a:avLst/>
              <a:gdLst/>
              <a:ahLst/>
              <a:cxnLst/>
              <a:rect r="r" b="b" t="t" l="l"/>
              <a:pathLst>
                <a:path h="182690" w="81280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2303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b="true" sz="2534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Scrum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382538" y="5576073"/>
            <a:ext cx="1135677" cy="1135677"/>
          </a:xfrm>
          <a:custGeom>
            <a:avLst/>
            <a:gdLst/>
            <a:ahLst/>
            <a:cxnLst/>
            <a:rect r="r" b="b" t="t" l="l"/>
            <a:pathLst>
              <a:path h="1135677" w="1135677">
                <a:moveTo>
                  <a:pt x="0" y="0"/>
                </a:moveTo>
                <a:lnTo>
                  <a:pt x="1135677" y="0"/>
                </a:lnTo>
                <a:lnTo>
                  <a:pt x="1135677" y="1135677"/>
                </a:lnTo>
                <a:lnTo>
                  <a:pt x="0" y="11356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3437152" y="2744553"/>
            <a:ext cx="11413697" cy="178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4"/>
              </a:lnSpc>
            </a:pPr>
            <a:r>
              <a:rPr lang="en-US" sz="3382" spc="7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Utilizaremos una combinación de metodologías:</a:t>
            </a:r>
          </a:p>
          <a:p>
            <a:pPr algn="l" marL="730178" indent="-365089" lvl="1">
              <a:lnSpc>
                <a:spcPts val="4734"/>
              </a:lnSpc>
              <a:buFont typeface="Arial"/>
              <a:buChar char="•"/>
            </a:pPr>
            <a:r>
              <a:rPr lang="en-US" sz="3382" spc="7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Etapa inicial con </a:t>
            </a:r>
            <a:r>
              <a:rPr lang="en-US" b="true" sz="3382" spc="74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Cascada </a:t>
            </a:r>
          </a:p>
          <a:p>
            <a:pPr algn="l" marL="730178" indent="-365089" lvl="1">
              <a:lnSpc>
                <a:spcPts val="4734"/>
              </a:lnSpc>
              <a:buFont typeface="Arial"/>
              <a:buChar char="•"/>
            </a:pPr>
            <a:r>
              <a:rPr lang="en-US" sz="3382" spc="7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Desarrollo con </a:t>
            </a:r>
            <a:r>
              <a:rPr lang="en-US" b="true" sz="3382" spc="74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Scrum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274571" y="0"/>
            <a:ext cx="3738858" cy="920694"/>
          </a:xfrm>
          <a:custGeom>
            <a:avLst/>
            <a:gdLst/>
            <a:ahLst/>
            <a:cxnLst/>
            <a:rect r="r" b="b" t="t" l="l"/>
            <a:pathLst>
              <a:path h="920694" w="3738858">
                <a:moveTo>
                  <a:pt x="0" y="0"/>
                </a:moveTo>
                <a:lnTo>
                  <a:pt x="3738858" y="0"/>
                </a:lnTo>
                <a:lnTo>
                  <a:pt x="3738858" y="920694"/>
                </a:lnTo>
                <a:lnTo>
                  <a:pt x="0" y="9206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0950" y="-2033784"/>
            <a:ext cx="6712490" cy="6273127"/>
          </a:xfrm>
          <a:custGeom>
            <a:avLst/>
            <a:gdLst/>
            <a:ahLst/>
            <a:cxnLst/>
            <a:rect r="r" b="b" t="t" l="l"/>
            <a:pathLst>
              <a:path h="6273127" w="6712490">
                <a:moveTo>
                  <a:pt x="0" y="0"/>
                </a:moveTo>
                <a:lnTo>
                  <a:pt x="6712490" y="0"/>
                </a:lnTo>
                <a:lnTo>
                  <a:pt x="6712490" y="6273127"/>
                </a:lnTo>
                <a:lnTo>
                  <a:pt x="0" y="6273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11164674" y="6546853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574890" y="828362"/>
            <a:ext cx="8245446" cy="2252615"/>
            <a:chOff x="0" y="0"/>
            <a:chExt cx="10993928" cy="30034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42875"/>
              <a:ext cx="10912486" cy="1567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9841"/>
                </a:lnSpc>
              </a:pPr>
              <a:r>
                <a:rPr lang="en-US" sz="7029" spc="660">
                  <a:solidFill>
                    <a:srgbClr val="EDE8E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PLAN DE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1442" y="1171972"/>
              <a:ext cx="10912486" cy="1831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1579"/>
                </a:lnSpc>
              </a:pPr>
              <a:r>
                <a:rPr lang="en-US" b="true" sz="8271" spc="777">
                  <a:solidFill>
                    <a:srgbClr val="EDE8E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TRABAJO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9468" y="2953187"/>
            <a:ext cx="11303399" cy="5366444"/>
            <a:chOff x="0" y="0"/>
            <a:chExt cx="15071199" cy="715525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5071199" cy="7155258"/>
              <a:chOff x="0" y="0"/>
              <a:chExt cx="1802772" cy="85589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802772" cy="855891"/>
              </a:xfrm>
              <a:custGeom>
                <a:avLst/>
                <a:gdLst/>
                <a:ahLst/>
                <a:cxnLst/>
                <a:rect r="r" b="b" t="t" l="l"/>
                <a:pathLst>
                  <a:path h="855891" w="1802772">
                    <a:moveTo>
                      <a:pt x="56472" y="0"/>
                    </a:moveTo>
                    <a:lnTo>
                      <a:pt x="1746301" y="0"/>
                    </a:lnTo>
                    <a:cubicBezTo>
                      <a:pt x="1777489" y="0"/>
                      <a:pt x="1802772" y="25283"/>
                      <a:pt x="1802772" y="56472"/>
                    </a:cubicBezTo>
                    <a:lnTo>
                      <a:pt x="1802772" y="799419"/>
                    </a:lnTo>
                    <a:cubicBezTo>
                      <a:pt x="1802772" y="830607"/>
                      <a:pt x="1777489" y="855891"/>
                      <a:pt x="1746301" y="855891"/>
                    </a:cubicBezTo>
                    <a:lnTo>
                      <a:pt x="56472" y="855891"/>
                    </a:lnTo>
                    <a:cubicBezTo>
                      <a:pt x="25283" y="855891"/>
                      <a:pt x="0" y="830607"/>
                      <a:pt x="0" y="799419"/>
                    </a:cubicBezTo>
                    <a:lnTo>
                      <a:pt x="0" y="56472"/>
                    </a:lnTo>
                    <a:cubicBezTo>
                      <a:pt x="0" y="25283"/>
                      <a:pt x="25283" y="0"/>
                      <a:pt x="5647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E3D8D4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76200"/>
                <a:ext cx="1802772" cy="779691"/>
              </a:xfrm>
              <a:prstGeom prst="rect">
                <a:avLst/>
              </a:prstGeom>
            </p:spPr>
            <p:txBody>
              <a:bodyPr anchor="ctr" rtlCol="false" tIns="152400" lIns="152400" bIns="152400" rIns="152400"/>
              <a:lstStyle/>
              <a:p>
                <a:pPr algn="l" marL="449698" indent="-224849" lvl="1">
                  <a:lnSpc>
                    <a:spcPts val="1728"/>
                  </a:lnSpc>
                  <a:buFont typeface="Arial"/>
                  <a:buChar char="•"/>
                </a:pPr>
                <a:r>
                  <a:rPr lang="en-US" b="true" sz="2082">
                    <a:solidFill>
                      <a:srgbClr val="EDE8E4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Sprint 1: usuarios/autenticación.</a:t>
                </a:r>
              </a:p>
              <a:p>
                <a:pPr algn="l">
                  <a:lnSpc>
                    <a:spcPts val="1728"/>
                  </a:lnSpc>
                </a:pPr>
              </a:p>
              <a:p>
                <a:pPr algn="l" marL="449698" indent="-224849" lvl="1">
                  <a:lnSpc>
                    <a:spcPts val="1728"/>
                  </a:lnSpc>
                  <a:buFont typeface="Arial"/>
                  <a:buChar char="•"/>
                </a:pPr>
                <a:r>
                  <a:rPr lang="en-US" b="true" sz="2082">
                    <a:solidFill>
                      <a:srgbClr val="EDE8E4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Sprint 2: formulario de ingreso.</a:t>
                </a:r>
              </a:p>
              <a:p>
                <a:pPr algn="l">
                  <a:lnSpc>
                    <a:spcPts val="1728"/>
                  </a:lnSpc>
                </a:pPr>
              </a:p>
              <a:p>
                <a:pPr algn="l" marL="449698" indent="-224849" lvl="1">
                  <a:lnSpc>
                    <a:spcPts val="1728"/>
                  </a:lnSpc>
                  <a:buFont typeface="Arial"/>
                  <a:buChar char="•"/>
                </a:pPr>
                <a:r>
                  <a:rPr lang="en-US" b="true" sz="2082">
                    <a:solidFill>
                      <a:srgbClr val="EDE8E4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Sprint 3: agenda.</a:t>
                </a:r>
              </a:p>
              <a:p>
                <a:pPr algn="l">
                  <a:lnSpc>
                    <a:spcPts val="1728"/>
                  </a:lnSpc>
                </a:pPr>
              </a:p>
              <a:p>
                <a:pPr algn="l" marL="449698" indent="-224849" lvl="1">
                  <a:lnSpc>
                    <a:spcPts val="1728"/>
                  </a:lnSpc>
                  <a:buFont typeface="Arial"/>
                  <a:buChar char="•"/>
                </a:pPr>
                <a:r>
                  <a:rPr lang="en-US" b="true" sz="2082">
                    <a:solidFill>
                      <a:srgbClr val="EDE8E4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Sprint 4: dashboard.</a:t>
                </a:r>
              </a:p>
              <a:p>
                <a:pPr algn="l">
                  <a:lnSpc>
                    <a:spcPts val="1728"/>
                  </a:lnSpc>
                </a:pPr>
              </a:p>
              <a:p>
                <a:pPr algn="l" marL="449698" indent="-224849" lvl="1">
                  <a:lnSpc>
                    <a:spcPts val="1728"/>
                  </a:lnSpc>
                  <a:buFont typeface="Arial"/>
                  <a:buChar char="•"/>
                </a:pPr>
                <a:r>
                  <a:rPr lang="en-US" b="true" sz="2082">
                    <a:solidFill>
                      <a:srgbClr val="EDE8E4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Sprint 5: reportes.</a:t>
                </a:r>
              </a:p>
              <a:p>
                <a:pPr algn="l">
                  <a:lnSpc>
                    <a:spcPts val="1728"/>
                  </a:lnSpc>
                </a:pPr>
              </a:p>
              <a:p>
                <a:pPr algn="l" marL="449698" indent="-224849" lvl="1">
                  <a:lnSpc>
                    <a:spcPts val="1728"/>
                  </a:lnSpc>
                  <a:buFont typeface="Arial"/>
                  <a:buChar char="•"/>
                </a:pPr>
                <a:r>
                  <a:rPr lang="en-US" b="true" sz="2082">
                    <a:solidFill>
                      <a:srgbClr val="EDE8E4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Sprint 6: QA + despliegue.</a:t>
                </a: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-10800000">
              <a:off x="0" y="0"/>
              <a:ext cx="8337637" cy="1926303"/>
            </a:xfrm>
            <a:custGeom>
              <a:avLst/>
              <a:gdLst/>
              <a:ahLst/>
              <a:cxnLst/>
              <a:rect r="r" b="b" t="t" l="l"/>
              <a:pathLst>
                <a:path h="1926303" w="8337637">
                  <a:moveTo>
                    <a:pt x="0" y="0"/>
                  </a:moveTo>
                  <a:lnTo>
                    <a:pt x="8337637" y="0"/>
                  </a:lnTo>
                  <a:lnTo>
                    <a:pt x="8337637" y="1926303"/>
                  </a:lnTo>
                  <a:lnTo>
                    <a:pt x="0" y="1926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47362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17912" y="447283"/>
              <a:ext cx="6701812" cy="1127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55"/>
                </a:lnSpc>
              </a:pPr>
              <a:r>
                <a:rPr lang="en-US" b="true" sz="5111" spc="214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Sprints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10452176">
            <a:off x="15012576" y="-275968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084659" y="4239343"/>
            <a:ext cx="5998209" cy="2999105"/>
          </a:xfrm>
          <a:custGeom>
            <a:avLst/>
            <a:gdLst/>
            <a:ahLst/>
            <a:cxnLst/>
            <a:rect r="r" b="b" t="t" l="l"/>
            <a:pathLst>
              <a:path h="2999105" w="5998209">
                <a:moveTo>
                  <a:pt x="0" y="0"/>
                </a:moveTo>
                <a:lnTo>
                  <a:pt x="5998209" y="0"/>
                </a:lnTo>
                <a:lnTo>
                  <a:pt x="5998209" y="2999105"/>
                </a:lnTo>
                <a:lnTo>
                  <a:pt x="0" y="2999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26460" y="183564"/>
            <a:ext cx="4390160" cy="1081077"/>
          </a:xfrm>
          <a:custGeom>
            <a:avLst/>
            <a:gdLst/>
            <a:ahLst/>
            <a:cxnLst/>
            <a:rect r="r" b="b" t="t" l="l"/>
            <a:pathLst>
              <a:path h="1081077" w="4390160">
                <a:moveTo>
                  <a:pt x="0" y="0"/>
                </a:moveTo>
                <a:lnTo>
                  <a:pt x="4390161" y="0"/>
                </a:lnTo>
                <a:lnTo>
                  <a:pt x="4390161" y="1081077"/>
                </a:lnTo>
                <a:lnTo>
                  <a:pt x="0" y="10810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1952" y="1028700"/>
            <a:ext cx="9264096" cy="8551762"/>
          </a:xfrm>
          <a:custGeom>
            <a:avLst/>
            <a:gdLst/>
            <a:ahLst/>
            <a:cxnLst/>
            <a:rect r="r" b="b" t="t" l="l"/>
            <a:pathLst>
              <a:path h="8551762" w="9264096">
                <a:moveTo>
                  <a:pt x="0" y="0"/>
                </a:moveTo>
                <a:lnTo>
                  <a:pt x="9264096" y="0"/>
                </a:lnTo>
                <a:lnTo>
                  <a:pt x="9264096" y="8551762"/>
                </a:lnTo>
                <a:lnTo>
                  <a:pt x="0" y="8551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365" y="0"/>
            <a:ext cx="4528317" cy="1115098"/>
          </a:xfrm>
          <a:custGeom>
            <a:avLst/>
            <a:gdLst/>
            <a:ahLst/>
            <a:cxnLst/>
            <a:rect r="r" b="b" t="t" l="l"/>
            <a:pathLst>
              <a:path h="1115098" w="4528317">
                <a:moveTo>
                  <a:pt x="0" y="0"/>
                </a:moveTo>
                <a:lnTo>
                  <a:pt x="4528317" y="0"/>
                </a:lnTo>
                <a:lnTo>
                  <a:pt x="4528317" y="1115098"/>
                </a:lnTo>
                <a:lnTo>
                  <a:pt x="0" y="111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7153" y="3325803"/>
            <a:ext cx="5683670" cy="4262753"/>
          </a:xfrm>
          <a:custGeom>
            <a:avLst/>
            <a:gdLst/>
            <a:ahLst/>
            <a:cxnLst/>
            <a:rect r="r" b="b" t="t" l="l"/>
            <a:pathLst>
              <a:path h="4262753" w="5683670">
                <a:moveTo>
                  <a:pt x="0" y="0"/>
                </a:moveTo>
                <a:lnTo>
                  <a:pt x="5683670" y="0"/>
                </a:lnTo>
                <a:lnTo>
                  <a:pt x="5683670" y="4262752"/>
                </a:lnTo>
                <a:lnTo>
                  <a:pt x="0" y="426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131" y="7173582"/>
            <a:ext cx="7641686" cy="6808048"/>
          </a:xfrm>
          <a:custGeom>
            <a:avLst/>
            <a:gdLst/>
            <a:ahLst/>
            <a:cxnLst/>
            <a:rect r="r" b="b" t="t" l="l"/>
            <a:pathLst>
              <a:path h="6808048" w="7641686">
                <a:moveTo>
                  <a:pt x="0" y="0"/>
                </a:moveTo>
                <a:lnTo>
                  <a:pt x="7641686" y="0"/>
                </a:lnTo>
                <a:lnTo>
                  <a:pt x="7641686" y="6808048"/>
                </a:lnTo>
                <a:lnTo>
                  <a:pt x="0" y="6808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49738" y="-4940726"/>
            <a:ext cx="7641686" cy="6808048"/>
          </a:xfrm>
          <a:custGeom>
            <a:avLst/>
            <a:gdLst/>
            <a:ahLst/>
            <a:cxnLst/>
            <a:rect r="r" b="b" t="t" l="l"/>
            <a:pathLst>
              <a:path h="6808048" w="7641686">
                <a:moveTo>
                  <a:pt x="0" y="0"/>
                </a:moveTo>
                <a:lnTo>
                  <a:pt x="7641686" y="0"/>
                </a:lnTo>
                <a:lnTo>
                  <a:pt x="7641686" y="6808048"/>
                </a:lnTo>
                <a:lnTo>
                  <a:pt x="0" y="6808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798399">
            <a:off x="13156923" y="1016610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987013" y="3325803"/>
            <a:ext cx="5683568" cy="4262437"/>
          </a:xfrm>
          <a:custGeom>
            <a:avLst/>
            <a:gdLst/>
            <a:ahLst/>
            <a:cxnLst/>
            <a:rect r="r" b="b" t="t" l="l"/>
            <a:pathLst>
              <a:path h="4262437" w="5683568">
                <a:moveTo>
                  <a:pt x="0" y="0"/>
                </a:moveTo>
                <a:lnTo>
                  <a:pt x="5683568" y="0"/>
                </a:lnTo>
                <a:lnTo>
                  <a:pt x="5683568" y="4262437"/>
                </a:lnTo>
                <a:lnTo>
                  <a:pt x="0" y="4262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902" t="-7660" r="-5936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798399">
            <a:off x="-2994864" y="-8645988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611236" y="6518076"/>
            <a:ext cx="6232665" cy="2740224"/>
            <a:chOff x="0" y="0"/>
            <a:chExt cx="2019680" cy="88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19680" cy="887963"/>
            </a:xfrm>
            <a:custGeom>
              <a:avLst/>
              <a:gdLst/>
              <a:ahLst/>
              <a:cxnLst/>
              <a:rect r="r" b="b" t="t" l="l"/>
              <a:pathLst>
                <a:path h="887963" w="2019680">
                  <a:moveTo>
                    <a:pt x="48444" y="0"/>
                  </a:moveTo>
                  <a:lnTo>
                    <a:pt x="1971236" y="0"/>
                  </a:lnTo>
                  <a:cubicBezTo>
                    <a:pt x="1984084" y="0"/>
                    <a:pt x="1996406" y="5104"/>
                    <a:pt x="2005491" y="14189"/>
                  </a:cubicBezTo>
                  <a:cubicBezTo>
                    <a:pt x="2014576" y="23274"/>
                    <a:pt x="2019680" y="35596"/>
                    <a:pt x="2019680" y="48444"/>
                  </a:cubicBezTo>
                  <a:lnTo>
                    <a:pt x="2019680" y="839519"/>
                  </a:lnTo>
                  <a:cubicBezTo>
                    <a:pt x="2019680" y="866274"/>
                    <a:pt x="1997991" y="887963"/>
                    <a:pt x="1971236" y="887963"/>
                  </a:cubicBezTo>
                  <a:lnTo>
                    <a:pt x="48444" y="887963"/>
                  </a:lnTo>
                  <a:cubicBezTo>
                    <a:pt x="21689" y="887963"/>
                    <a:pt x="0" y="866274"/>
                    <a:pt x="0" y="839519"/>
                  </a:cubicBezTo>
                  <a:lnTo>
                    <a:pt x="0" y="48444"/>
                  </a:lnTo>
                  <a:cubicBezTo>
                    <a:pt x="0" y="21689"/>
                    <a:pt x="21689" y="0"/>
                    <a:pt x="48444" y="0"/>
                  </a:cubicBezTo>
                  <a:close/>
                </a:path>
              </a:pathLst>
            </a:custGeom>
            <a:solidFill>
              <a:srgbClr val="2537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2019680" cy="878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44973" y="6518076"/>
            <a:ext cx="6232665" cy="2649790"/>
            <a:chOff x="0" y="0"/>
            <a:chExt cx="2019680" cy="8586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19680" cy="858658"/>
            </a:xfrm>
            <a:custGeom>
              <a:avLst/>
              <a:gdLst/>
              <a:ahLst/>
              <a:cxnLst/>
              <a:rect r="r" b="b" t="t" l="l"/>
              <a:pathLst>
                <a:path h="858658" w="2019680">
                  <a:moveTo>
                    <a:pt x="48444" y="0"/>
                  </a:moveTo>
                  <a:lnTo>
                    <a:pt x="1971236" y="0"/>
                  </a:lnTo>
                  <a:cubicBezTo>
                    <a:pt x="1984084" y="0"/>
                    <a:pt x="1996406" y="5104"/>
                    <a:pt x="2005491" y="14189"/>
                  </a:cubicBezTo>
                  <a:cubicBezTo>
                    <a:pt x="2014576" y="23274"/>
                    <a:pt x="2019680" y="35596"/>
                    <a:pt x="2019680" y="48444"/>
                  </a:cubicBezTo>
                  <a:lnTo>
                    <a:pt x="2019680" y="810214"/>
                  </a:lnTo>
                  <a:cubicBezTo>
                    <a:pt x="2019680" y="836969"/>
                    <a:pt x="1997991" y="858658"/>
                    <a:pt x="1971236" y="858658"/>
                  </a:cubicBezTo>
                  <a:lnTo>
                    <a:pt x="48444" y="858658"/>
                  </a:lnTo>
                  <a:cubicBezTo>
                    <a:pt x="21689" y="858658"/>
                    <a:pt x="0" y="836969"/>
                    <a:pt x="0" y="810214"/>
                  </a:cubicBezTo>
                  <a:lnTo>
                    <a:pt x="0" y="48444"/>
                  </a:lnTo>
                  <a:cubicBezTo>
                    <a:pt x="0" y="21689"/>
                    <a:pt x="21689" y="0"/>
                    <a:pt x="48444" y="0"/>
                  </a:cubicBezTo>
                  <a:close/>
                </a:path>
              </a:pathLst>
            </a:custGeom>
            <a:solidFill>
              <a:srgbClr val="2537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2019680" cy="849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9961243">
            <a:off x="12217193" y="-3026777"/>
            <a:ext cx="10084214" cy="8727429"/>
          </a:xfrm>
          <a:custGeom>
            <a:avLst/>
            <a:gdLst/>
            <a:ahLst/>
            <a:cxnLst/>
            <a:rect r="r" b="b" t="t" l="l"/>
            <a:pathLst>
              <a:path h="8727429" w="10084214">
                <a:moveTo>
                  <a:pt x="0" y="0"/>
                </a:moveTo>
                <a:lnTo>
                  <a:pt x="10084214" y="0"/>
                </a:lnTo>
                <a:lnTo>
                  <a:pt x="10084214" y="8727429"/>
                </a:lnTo>
                <a:lnTo>
                  <a:pt x="0" y="87274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976001">
            <a:off x="-4614341" y="5979010"/>
            <a:ext cx="9228681" cy="7987004"/>
          </a:xfrm>
          <a:custGeom>
            <a:avLst/>
            <a:gdLst/>
            <a:ahLst/>
            <a:cxnLst/>
            <a:rect r="r" b="b" t="t" l="l"/>
            <a:pathLst>
              <a:path h="7987004" w="9228681">
                <a:moveTo>
                  <a:pt x="0" y="0"/>
                </a:moveTo>
                <a:lnTo>
                  <a:pt x="9228682" y="0"/>
                </a:lnTo>
                <a:lnTo>
                  <a:pt x="9228682" y="7987004"/>
                </a:lnTo>
                <a:lnTo>
                  <a:pt x="0" y="79870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28700" y="1724447"/>
            <a:ext cx="8324690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FACTIBILIDAD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68680" y="7033040"/>
            <a:ext cx="5522143" cy="55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b="true" sz="3254" spc="13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61367" y="7078365"/>
            <a:ext cx="4561302" cy="55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b="true" sz="3254" spc="13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Factores Externos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80947" y="7922805"/>
            <a:ext cx="5522143" cy="55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b="true" sz="3254" spc="13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Riesgos y Mitigacion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68680" y="7922805"/>
            <a:ext cx="5522143" cy="55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b="true" sz="3254" spc="13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Materiales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69643" y="46327"/>
            <a:ext cx="3989331" cy="982373"/>
          </a:xfrm>
          <a:custGeom>
            <a:avLst/>
            <a:gdLst/>
            <a:ahLst/>
            <a:cxnLst/>
            <a:rect r="r" b="b" t="t" l="l"/>
            <a:pathLst>
              <a:path h="982373" w="3989331">
                <a:moveTo>
                  <a:pt x="0" y="0"/>
                </a:moveTo>
                <a:lnTo>
                  <a:pt x="3989331" y="0"/>
                </a:lnTo>
                <a:lnTo>
                  <a:pt x="3989331" y="982373"/>
                </a:lnTo>
                <a:lnTo>
                  <a:pt x="0" y="982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DAGxsCCtFsI</dc:identifier>
  <dcterms:modified xsi:type="dcterms:W3CDTF">2011-08-01T06:04:30Z</dcterms:modified>
  <cp:revision>1</cp:revision>
  <dc:title>Presentación proyecto de negocio formas orgánicas profesional azul y beis</dc:title>
</cp:coreProperties>
</file>